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Montserrat Bold" charset="1" panose="00000800000000000000"/>
      <p:regular r:id="rId18"/>
    </p:embeddedFont>
    <p:embeddedFont>
      <p:font typeface="Garamond Bold" charset="1" panose="02020804030307010803"/>
      <p:regular r:id="rId19"/>
    </p:embeddedFont>
    <p:embeddedFont>
      <p:font typeface="Garamond" charset="1" panose="02020404030301010803"/>
      <p:regular r:id="rId20"/>
    </p:embeddedFont>
    <p:embeddedFont>
      <p:font typeface="Montserrat" charset="1" panose="00000500000000000000"/>
      <p:regular r:id="rId21"/>
    </p:embeddedFont>
    <p:embeddedFont>
      <p:font typeface="Montserrat Italics" charset="1" panose="00000500000000000000"/>
      <p:regular r:id="rId22"/>
    </p:embeddedFont>
    <p:embeddedFont>
      <p:font typeface="Montserrat Bold Italics" charset="1" panose="000008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tyEawnlE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VAGtyEawnlE.mp4" Type="http://schemas.openxmlformats.org/officeDocument/2006/relationships/video"/><Relationship Id="rId4" Target="../media/VAGtyEawnlE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34460" y="1576270"/>
            <a:ext cx="10074970" cy="1642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b="true" sz="96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PITCH DECK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406845" y="6014600"/>
            <a:ext cx="7474309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 spc="48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GROUP 28</a:t>
            </a:r>
          </a:p>
          <a:p>
            <a:pPr algn="ctr">
              <a:lnSpc>
                <a:spcPts val="3359"/>
              </a:lnSpc>
            </a:pPr>
            <a:r>
              <a:rPr lang="en-US" b="true" sz="2400" spc="48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AI FOR SOFTWARE ENGINEERING</a:t>
            </a:r>
          </a:p>
        </p:txBody>
      </p:sp>
      <p:sp>
        <p:nvSpPr>
          <p:cNvPr name="AutoShape 4" id="4"/>
          <p:cNvSpPr/>
          <p:nvPr/>
        </p:nvSpPr>
        <p:spPr>
          <a:xfrm>
            <a:off x="4991973" y="3242193"/>
            <a:ext cx="7181826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4106515" y="4499934"/>
            <a:ext cx="10074970" cy="115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b="true" sz="67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MINDWISE BOT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306569" y="8572613"/>
            <a:ext cx="3981431" cy="1580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2"/>
              </a:lnSpc>
            </a:pPr>
            <a:r>
              <a:rPr lang="en-US" b="true" sz="1501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MEMBERS</a:t>
            </a:r>
          </a:p>
          <a:p>
            <a:pPr algn="ctr" marL="324267" indent="-162133" lvl="1">
              <a:lnSpc>
                <a:spcPts val="2102"/>
              </a:lnSpc>
              <a:buAutoNum type="arabicPeriod" startAt="1"/>
            </a:pPr>
            <a:r>
              <a:rPr lang="en-US" b="true" sz="1501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SPARROW MANOTI</a:t>
            </a:r>
          </a:p>
          <a:p>
            <a:pPr algn="ctr" marL="324267" indent="-162133" lvl="1">
              <a:lnSpc>
                <a:spcPts val="2102"/>
              </a:lnSpc>
              <a:buAutoNum type="arabicPeriod" startAt="1"/>
            </a:pPr>
            <a:r>
              <a:rPr lang="en-US" b="true" sz="1501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ERIC KINYAJUI</a:t>
            </a:r>
          </a:p>
          <a:p>
            <a:pPr algn="ctr" marL="324267" indent="-162133" lvl="1">
              <a:lnSpc>
                <a:spcPts val="2102"/>
              </a:lnSpc>
              <a:buAutoNum type="arabicPeriod" startAt="1"/>
            </a:pPr>
            <a:r>
              <a:rPr lang="en-US" b="true" sz="1501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MARY NJENGA</a:t>
            </a:r>
          </a:p>
          <a:p>
            <a:pPr algn="ctr" marL="324267" indent="-162133" lvl="1">
              <a:lnSpc>
                <a:spcPts val="2102"/>
              </a:lnSpc>
              <a:buAutoNum type="arabicPeriod" startAt="1"/>
            </a:pPr>
            <a:r>
              <a:rPr lang="en-US" b="true" sz="1501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ANNIE KIRUJA</a:t>
            </a:r>
          </a:p>
          <a:p>
            <a:pPr algn="ctr" marL="324267" indent="-162133" lvl="1">
              <a:lnSpc>
                <a:spcPts val="2102"/>
              </a:lnSpc>
              <a:buAutoNum type="arabicPeriod" startAt="1"/>
            </a:pPr>
            <a:r>
              <a:rPr lang="en-US" b="true" sz="1501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GEORGE KELLY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36842" y="2060764"/>
            <a:ext cx="11651158" cy="5825403"/>
          </a:xfrm>
          <a:custGeom>
            <a:avLst/>
            <a:gdLst/>
            <a:ahLst/>
            <a:cxnLst/>
            <a:rect r="r" b="b" t="t" l="l"/>
            <a:pathLst>
              <a:path h="5825403" w="11651158">
                <a:moveTo>
                  <a:pt x="0" y="0"/>
                </a:moveTo>
                <a:lnTo>
                  <a:pt x="11651158" y="0"/>
                </a:lnTo>
                <a:lnTo>
                  <a:pt x="11651158" y="5825403"/>
                </a:lnTo>
                <a:lnTo>
                  <a:pt x="0" y="58254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27" r="0" b="-1662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128139"/>
            <a:ext cx="5834169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WE NEED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328724"/>
            <a:ext cx="5345703" cy="3177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We are seeking: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Pa</a:t>
            </a: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rtnerships with health orgs, universities &amp; NGOs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Technical support to enhance personalization and data privacy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Funding for scaling, language expansion, and outreach.</a:t>
            </a:r>
          </a:p>
          <a:p>
            <a:pPr algn="l">
              <a:lnSpc>
                <a:spcPts val="315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66290" y="1852490"/>
            <a:ext cx="8181884" cy="7405810"/>
          </a:xfrm>
          <a:custGeom>
            <a:avLst/>
            <a:gdLst/>
            <a:ahLst/>
            <a:cxnLst/>
            <a:rect r="r" b="b" t="t" l="l"/>
            <a:pathLst>
              <a:path h="7405810" w="8181884">
                <a:moveTo>
                  <a:pt x="0" y="0"/>
                </a:moveTo>
                <a:lnTo>
                  <a:pt x="8181884" y="0"/>
                </a:lnTo>
                <a:lnTo>
                  <a:pt x="8181884" y="7405810"/>
                </a:lnTo>
                <a:lnTo>
                  <a:pt x="0" y="74058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227" r="0" b="-3616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02672" y="2618035"/>
            <a:ext cx="5834169" cy="165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PARTNER FOR IMPACT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02672" y="4111798"/>
            <a:ext cx="6515992" cy="5807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9"/>
              </a:lnSpc>
            </a:pPr>
          </a:p>
          <a:p>
            <a:pPr algn="l">
              <a:lnSpc>
                <a:spcPts val="3839"/>
              </a:lnSpc>
            </a:pPr>
            <a:r>
              <a:rPr lang="en-US" sz="2559" i="true" b="true">
                <a:solidFill>
                  <a:srgbClr val="606060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“Mental health is a universal human right.” – WHO 2023</a:t>
            </a:r>
          </a:p>
          <a:p>
            <a:pPr algn="l">
              <a:lnSpc>
                <a:spcPts val="3839"/>
              </a:lnSpc>
            </a:pPr>
          </a:p>
          <a:p>
            <a:pPr algn="l">
              <a:lnSpc>
                <a:spcPts val="3839"/>
              </a:lnSpc>
            </a:pPr>
            <a:r>
              <a:rPr lang="en-US" sz="255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-US" sz="255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et’s make support accessible, human, and hopeful for everyone.</a:t>
            </a:r>
          </a:p>
          <a:p>
            <a:pPr algn="l">
              <a:lnSpc>
                <a:spcPts val="3839"/>
              </a:lnSpc>
            </a:pPr>
            <a:r>
              <a:rPr lang="en-US" sz="255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Contact: AI FOR SOFTWARE ENGINEERING</a:t>
            </a:r>
          </a:p>
          <a:p>
            <a:pPr algn="l">
              <a:lnSpc>
                <a:spcPts val="3839"/>
              </a:lnSpc>
            </a:pPr>
            <a:r>
              <a:rPr lang="en-US" sz="255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 📩</a:t>
            </a:r>
          </a:p>
          <a:p>
            <a:pPr algn="l">
              <a:lnSpc>
                <a:spcPts val="3839"/>
              </a:lnSpc>
            </a:pPr>
            <a:r>
              <a:rPr lang="en-US" sz="2559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🌐https://meek-sopapillas-653fbe.netlify.app/</a:t>
            </a:r>
          </a:p>
          <a:p>
            <a:pPr algn="l">
              <a:lnSpc>
                <a:spcPts val="383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06515" y="3922745"/>
            <a:ext cx="10074970" cy="1642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b="true" sz="96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076665" y="6097294"/>
            <a:ext cx="6134669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 spc="48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FOR COMING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8434614" y="5708403"/>
            <a:ext cx="1418771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5895709" y="4804898"/>
            <a:ext cx="2254419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845861" y="-529218"/>
            <a:ext cx="11534965" cy="11534919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897071" y="4285425"/>
            <a:ext cx="702627" cy="548049"/>
          </a:xfrm>
          <a:custGeom>
            <a:avLst/>
            <a:gdLst/>
            <a:ahLst/>
            <a:cxnLst/>
            <a:rect r="r" b="b" t="t" l="l"/>
            <a:pathLst>
              <a:path h="548049" w="702627">
                <a:moveTo>
                  <a:pt x="0" y="0"/>
                </a:moveTo>
                <a:lnTo>
                  <a:pt x="702627" y="0"/>
                </a:lnTo>
                <a:lnTo>
                  <a:pt x="702627" y="548048"/>
                </a:lnTo>
                <a:lnTo>
                  <a:pt x="0" y="5480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97071" y="1681971"/>
            <a:ext cx="7227822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WELCOME NOTE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9490" y="5219191"/>
            <a:ext cx="3023575" cy="1656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5"/>
              </a:lnSpc>
            </a:pPr>
            <a:r>
              <a:rPr lang="en-US" sz="3596" b="true">
                <a:solidFill>
                  <a:srgbClr val="1D1D1F"/>
                </a:solidFill>
                <a:latin typeface="Garamond Bold"/>
                <a:ea typeface="Garamond Bold"/>
                <a:cs typeface="Garamond Bold"/>
                <a:sym typeface="Garamond Bold"/>
              </a:rPr>
              <a:t>“Y</a:t>
            </a:r>
            <a:r>
              <a:rPr lang="en-US" sz="3596" b="true">
                <a:solidFill>
                  <a:srgbClr val="1D1D1F"/>
                </a:solidFill>
                <a:latin typeface="Garamond Bold"/>
                <a:ea typeface="Garamond Bold"/>
                <a:cs typeface="Garamond Bold"/>
                <a:sym typeface="Garamond Bold"/>
              </a:rPr>
              <a:t>ou are not alone. It's okay to ask for help”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674665" y="5152516"/>
            <a:ext cx="3798735" cy="26113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4"/>
              </a:lnSpc>
            </a:pPr>
            <a:r>
              <a:rPr lang="en-US" sz="2823">
                <a:solidFill>
                  <a:srgbClr val="606060"/>
                </a:solidFill>
                <a:latin typeface="Garamond"/>
                <a:ea typeface="Garamond"/>
                <a:cs typeface="Garamond"/>
                <a:sym typeface="Garamond"/>
              </a:rPr>
              <a:t>Welcome to MindWiseBot, an AI-powered mental health companion.</a:t>
            </a:r>
          </a:p>
          <a:p>
            <a:pPr algn="l">
              <a:lnSpc>
                <a:spcPts val="4234"/>
              </a:lnSpc>
            </a:pPr>
            <a:r>
              <a:rPr lang="en-US" sz="2823">
                <a:solidFill>
                  <a:srgbClr val="606060"/>
                </a:solidFill>
                <a:latin typeface="Garamond"/>
                <a:ea typeface="Garamond"/>
                <a:cs typeface="Garamond"/>
                <a:sym typeface="Garamond"/>
              </a:rPr>
              <a:t> Promoting well-being for all, in support of SDG 3.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0874" y="3984980"/>
            <a:ext cx="284795" cy="296275"/>
          </a:xfrm>
          <a:custGeom>
            <a:avLst/>
            <a:gdLst/>
            <a:ahLst/>
            <a:cxnLst/>
            <a:rect r="r" b="b" t="t" l="l"/>
            <a:pathLst>
              <a:path h="296275" w="284795">
                <a:moveTo>
                  <a:pt x="0" y="0"/>
                </a:moveTo>
                <a:lnTo>
                  <a:pt x="284795" y="0"/>
                </a:lnTo>
                <a:lnTo>
                  <a:pt x="284795" y="296275"/>
                </a:lnTo>
                <a:lnTo>
                  <a:pt x="0" y="296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0874" y="4847225"/>
            <a:ext cx="284795" cy="296275"/>
          </a:xfrm>
          <a:custGeom>
            <a:avLst/>
            <a:gdLst/>
            <a:ahLst/>
            <a:cxnLst/>
            <a:rect r="r" b="b" t="t" l="l"/>
            <a:pathLst>
              <a:path h="296275" w="284795">
                <a:moveTo>
                  <a:pt x="0" y="0"/>
                </a:moveTo>
                <a:lnTo>
                  <a:pt x="284795" y="0"/>
                </a:lnTo>
                <a:lnTo>
                  <a:pt x="284795" y="296275"/>
                </a:lnTo>
                <a:lnTo>
                  <a:pt x="0" y="296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90874" y="7448121"/>
            <a:ext cx="284795" cy="296275"/>
          </a:xfrm>
          <a:custGeom>
            <a:avLst/>
            <a:gdLst/>
            <a:ahLst/>
            <a:cxnLst/>
            <a:rect r="r" b="b" t="t" l="l"/>
            <a:pathLst>
              <a:path h="296275" w="284795">
                <a:moveTo>
                  <a:pt x="0" y="0"/>
                </a:moveTo>
                <a:lnTo>
                  <a:pt x="284795" y="0"/>
                </a:lnTo>
                <a:lnTo>
                  <a:pt x="284795" y="296275"/>
                </a:lnTo>
                <a:lnTo>
                  <a:pt x="0" y="296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707356" y="1273457"/>
            <a:ext cx="8551944" cy="3732805"/>
          </a:xfrm>
          <a:custGeom>
            <a:avLst/>
            <a:gdLst/>
            <a:ahLst/>
            <a:cxnLst/>
            <a:rect r="r" b="b" t="t" l="l"/>
            <a:pathLst>
              <a:path h="3732805" w="8551944">
                <a:moveTo>
                  <a:pt x="0" y="0"/>
                </a:moveTo>
                <a:lnTo>
                  <a:pt x="8551944" y="0"/>
                </a:lnTo>
                <a:lnTo>
                  <a:pt x="8551944" y="3732805"/>
                </a:lnTo>
                <a:lnTo>
                  <a:pt x="0" y="37328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2887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707356" y="5507904"/>
            <a:ext cx="8551944" cy="4149198"/>
          </a:xfrm>
          <a:custGeom>
            <a:avLst/>
            <a:gdLst/>
            <a:ahLst/>
            <a:cxnLst/>
            <a:rect r="r" b="b" t="t" l="l"/>
            <a:pathLst>
              <a:path h="4149198" w="8551944">
                <a:moveTo>
                  <a:pt x="0" y="0"/>
                </a:moveTo>
                <a:lnTo>
                  <a:pt x="8551944" y="0"/>
                </a:lnTo>
                <a:lnTo>
                  <a:pt x="8551944" y="4149199"/>
                </a:lnTo>
                <a:lnTo>
                  <a:pt x="0" y="41491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15937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07557" y="2933238"/>
            <a:ext cx="4753241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PROBLEM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821429"/>
            <a:ext cx="5837597" cy="5330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68"/>
              </a:lnSpc>
            </a:pPr>
            <a:r>
              <a:rPr lang="en-US" sz="2579">
                <a:solidFill>
                  <a:srgbClr val="606060"/>
                </a:solidFill>
                <a:latin typeface="Garamond"/>
                <a:ea typeface="Garamond"/>
                <a:cs typeface="Garamond"/>
                <a:sym typeface="Garamond"/>
              </a:rPr>
              <a:t>1 in 8 people globally live with mental health conditions.</a:t>
            </a:r>
          </a:p>
          <a:p>
            <a:pPr algn="l">
              <a:lnSpc>
                <a:spcPts val="3868"/>
              </a:lnSpc>
            </a:pPr>
            <a:r>
              <a:rPr lang="en-US" sz="2579">
                <a:solidFill>
                  <a:srgbClr val="606060"/>
                </a:solidFill>
                <a:latin typeface="Garamond"/>
                <a:ea typeface="Garamond"/>
                <a:cs typeface="Garamond"/>
                <a:sym typeface="Garamond"/>
              </a:rPr>
              <a:t>But most don’t receive help due to:</a:t>
            </a:r>
          </a:p>
          <a:p>
            <a:pPr algn="l" marL="556821" indent="-278411" lvl="1">
              <a:lnSpc>
                <a:spcPts val="3868"/>
              </a:lnSpc>
              <a:buFont typeface="Arial"/>
              <a:buChar char="•"/>
            </a:pPr>
            <a:r>
              <a:rPr lang="en-US" sz="2579">
                <a:solidFill>
                  <a:srgbClr val="606060"/>
                </a:solidFill>
                <a:latin typeface="Garamond"/>
                <a:ea typeface="Garamond"/>
                <a:cs typeface="Garamond"/>
                <a:sym typeface="Garamond"/>
              </a:rPr>
              <a:t>Stigma</a:t>
            </a:r>
          </a:p>
          <a:p>
            <a:pPr algn="l" marL="556821" indent="-278411" lvl="1">
              <a:lnSpc>
                <a:spcPts val="3868"/>
              </a:lnSpc>
              <a:buFont typeface="Arial"/>
              <a:buChar char="•"/>
            </a:pPr>
            <a:r>
              <a:rPr lang="en-US" sz="2579">
                <a:solidFill>
                  <a:srgbClr val="606060"/>
                </a:solidFill>
                <a:latin typeface="Garamond"/>
                <a:ea typeface="Garamond"/>
                <a:cs typeface="Garamond"/>
                <a:sym typeface="Garamond"/>
              </a:rPr>
              <a:t>Lack of access to mental health services</a:t>
            </a:r>
          </a:p>
          <a:p>
            <a:pPr algn="l" marL="556821" indent="-278411" lvl="1">
              <a:lnSpc>
                <a:spcPts val="3868"/>
              </a:lnSpc>
              <a:buFont typeface="Arial"/>
              <a:buChar char="•"/>
            </a:pPr>
            <a:r>
              <a:rPr lang="en-US" sz="2579">
                <a:solidFill>
                  <a:srgbClr val="606060"/>
                </a:solidFill>
                <a:latin typeface="Garamond"/>
                <a:ea typeface="Garamond"/>
                <a:cs typeface="Garamond"/>
                <a:sym typeface="Garamond"/>
              </a:rPr>
              <a:t>Cost and unavailability of trained professionals</a:t>
            </a:r>
          </a:p>
          <a:p>
            <a:pPr algn="l">
              <a:lnSpc>
                <a:spcPts val="3868"/>
              </a:lnSpc>
            </a:pPr>
            <a:r>
              <a:rPr lang="en-US" sz="2579">
                <a:solidFill>
                  <a:srgbClr val="606060"/>
                </a:solidFill>
                <a:latin typeface="Garamond"/>
                <a:ea typeface="Garamond"/>
                <a:cs typeface="Garamond"/>
                <a:sym typeface="Garamond"/>
              </a:rPr>
              <a:t>This leaves millions, especially youth and underserved communities, suffering in silence.</a:t>
            </a:r>
          </a:p>
          <a:p>
            <a:pPr algn="l">
              <a:lnSpc>
                <a:spcPts val="386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578186" y="5511855"/>
            <a:ext cx="1418771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752767" y="382569"/>
            <a:ext cx="15248278" cy="3556890"/>
          </a:xfrm>
          <a:custGeom>
            <a:avLst/>
            <a:gdLst/>
            <a:ahLst/>
            <a:cxnLst/>
            <a:rect r="r" b="b" t="t" l="l"/>
            <a:pathLst>
              <a:path h="3556890" w="15248278">
                <a:moveTo>
                  <a:pt x="0" y="0"/>
                </a:moveTo>
                <a:lnTo>
                  <a:pt x="15248278" y="0"/>
                </a:lnTo>
                <a:lnTo>
                  <a:pt x="15248278" y="3556890"/>
                </a:lnTo>
                <a:lnTo>
                  <a:pt x="0" y="3556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816" t="-70466" r="0" b="-9675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31684" y="5586063"/>
            <a:ext cx="6393939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SDG CONNECTION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31684" y="6691833"/>
            <a:ext cx="3964023" cy="1943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 b="true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“Y</a:t>
            </a:r>
            <a:r>
              <a:rPr lang="en-US" sz="3200" b="true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our feelings are valid. Take it one moment at a time.”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5977540"/>
            <a:ext cx="7681114" cy="3577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Goal 3: Good Health &amp; Well-being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Target 3.4: “By 2030, promote mental health and well-being.”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MindWiseBot supports this by: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Providing safe, stigma-free conversations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Sharing coping strategies &amp; emotional support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Connecting users with resources and self-help tools</a:t>
            </a:r>
          </a:p>
          <a:p>
            <a:pPr algn="l">
              <a:lnSpc>
                <a:spcPts val="315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5924"/>
            <a:ext cx="1028700" cy="10261076"/>
          </a:xfrm>
          <a:custGeom>
            <a:avLst/>
            <a:gdLst/>
            <a:ahLst/>
            <a:cxnLst/>
            <a:rect r="r" b="b" t="t" l="l"/>
            <a:pathLst>
              <a:path h="10261076" w="1028700">
                <a:moveTo>
                  <a:pt x="0" y="0"/>
                </a:moveTo>
                <a:lnTo>
                  <a:pt x="1028700" y="0"/>
                </a:lnTo>
                <a:lnTo>
                  <a:pt x="1028700" y="10261076"/>
                </a:lnTo>
                <a:lnTo>
                  <a:pt x="0" y="102610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7175" t="0" r="-69717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448550" y="5143500"/>
            <a:ext cx="4905375" cy="3171401"/>
            <a:chOff x="0" y="0"/>
            <a:chExt cx="1599741" cy="103425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99741" cy="1034258"/>
            </a:xfrm>
            <a:custGeom>
              <a:avLst/>
              <a:gdLst/>
              <a:ahLst/>
              <a:cxnLst/>
              <a:rect r="r" b="b" t="t" l="l"/>
              <a:pathLst>
                <a:path h="1034258" w="1599741">
                  <a:moveTo>
                    <a:pt x="0" y="0"/>
                  </a:moveTo>
                  <a:lnTo>
                    <a:pt x="1599741" y="0"/>
                  </a:lnTo>
                  <a:lnTo>
                    <a:pt x="1599741" y="1034258"/>
                  </a:lnTo>
                  <a:lnTo>
                    <a:pt x="0" y="1034258"/>
                  </a:lnTo>
                  <a:close/>
                </a:path>
              </a:pathLst>
            </a:custGeom>
            <a:solidFill>
              <a:srgbClr val="F7F7F7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353925" y="1972099"/>
            <a:ext cx="4905375" cy="3171401"/>
            <a:chOff x="0" y="0"/>
            <a:chExt cx="1599741" cy="10342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99741" cy="1034258"/>
            </a:xfrm>
            <a:custGeom>
              <a:avLst/>
              <a:gdLst/>
              <a:ahLst/>
              <a:cxnLst/>
              <a:rect r="r" b="b" t="t" l="l"/>
              <a:pathLst>
                <a:path h="1034258" w="1599741">
                  <a:moveTo>
                    <a:pt x="0" y="0"/>
                  </a:moveTo>
                  <a:lnTo>
                    <a:pt x="1599741" y="0"/>
                  </a:lnTo>
                  <a:lnTo>
                    <a:pt x="1599741" y="1034258"/>
                  </a:lnTo>
                  <a:lnTo>
                    <a:pt x="0" y="103425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2353925" y="5156462"/>
            <a:ext cx="4905375" cy="3158439"/>
          </a:xfrm>
          <a:custGeom>
            <a:avLst/>
            <a:gdLst/>
            <a:ahLst/>
            <a:cxnLst/>
            <a:rect r="r" b="b" t="t" l="l"/>
            <a:pathLst>
              <a:path h="3158439" w="4905375">
                <a:moveTo>
                  <a:pt x="0" y="0"/>
                </a:moveTo>
                <a:lnTo>
                  <a:pt x="4905375" y="0"/>
                </a:lnTo>
                <a:lnTo>
                  <a:pt x="4905375" y="3158439"/>
                </a:lnTo>
                <a:lnTo>
                  <a:pt x="0" y="31584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737" r="0" b="-1737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448550" y="1932497"/>
            <a:ext cx="4905375" cy="3211003"/>
          </a:xfrm>
          <a:custGeom>
            <a:avLst/>
            <a:gdLst/>
            <a:ahLst/>
            <a:cxnLst/>
            <a:rect r="r" b="b" t="t" l="l"/>
            <a:pathLst>
              <a:path h="3211003" w="4905375">
                <a:moveTo>
                  <a:pt x="0" y="0"/>
                </a:moveTo>
                <a:lnTo>
                  <a:pt x="4905375" y="0"/>
                </a:lnTo>
                <a:lnTo>
                  <a:pt x="4905375" y="3211003"/>
                </a:lnTo>
                <a:lnTo>
                  <a:pt x="0" y="32110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185" t="0" r="-8185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2490570"/>
            <a:ext cx="5904326" cy="165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TARGET AUDIENCE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97071" y="4312185"/>
            <a:ext cx="4156864" cy="3577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Youth and students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Working professionals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Teachers and caregivers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Communities with limited access to mental health services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NGOs and schools promoting mental wellness</a:t>
            </a:r>
          </a:p>
          <a:p>
            <a:pPr algn="l">
              <a:lnSpc>
                <a:spcPts val="315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7977899" y="5911955"/>
            <a:ext cx="3438595" cy="1577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0"/>
              </a:lnSpc>
            </a:pPr>
            <a:r>
              <a:rPr lang="en-US" sz="2100">
                <a:solidFill>
                  <a:srgbClr val="1D1D1F"/>
                </a:solidFill>
                <a:latin typeface="Montserrat"/>
                <a:ea typeface="Montserrat"/>
                <a:cs typeface="Montserrat"/>
                <a:sym typeface="Montserrat"/>
              </a:rPr>
              <a:t>Youth and students</a:t>
            </a:r>
          </a:p>
          <a:p>
            <a:pPr algn="ctr">
              <a:lnSpc>
                <a:spcPts val="3150"/>
              </a:lnSpc>
            </a:pPr>
            <a:r>
              <a:rPr lang="en-US" sz="2100">
                <a:solidFill>
                  <a:srgbClr val="1D1D1F"/>
                </a:solidFill>
                <a:latin typeface="Montserrat"/>
                <a:ea typeface="Montserrat"/>
                <a:cs typeface="Montserrat"/>
                <a:sym typeface="Montserrat"/>
              </a:rPr>
              <a:t>Working professionals</a:t>
            </a:r>
          </a:p>
          <a:p>
            <a:pPr algn="ctr">
              <a:lnSpc>
                <a:spcPts val="3150"/>
              </a:lnSpc>
            </a:pPr>
            <a:r>
              <a:rPr lang="en-US" sz="2100">
                <a:solidFill>
                  <a:srgbClr val="1D1D1F"/>
                </a:solidFill>
                <a:latin typeface="Montserrat"/>
                <a:ea typeface="Montserrat"/>
                <a:cs typeface="Montserrat"/>
                <a:sym typeface="Montserrat"/>
              </a:rPr>
              <a:t>Teachers and caregivers</a:t>
            </a:r>
          </a:p>
          <a:p>
            <a:pPr algn="ctr">
              <a:lnSpc>
                <a:spcPts val="315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2713239" y="2183683"/>
            <a:ext cx="4305771" cy="2377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0"/>
              </a:lnSpc>
            </a:pPr>
            <a:r>
              <a:rPr lang="en-US" sz="2100">
                <a:solidFill>
                  <a:srgbClr val="242023"/>
                </a:solidFill>
                <a:latin typeface="Montserrat"/>
                <a:ea typeface="Montserrat"/>
                <a:cs typeface="Montserrat"/>
                <a:sym typeface="Montserrat"/>
              </a:rPr>
              <a:t>Communities with limited access to mental health services</a:t>
            </a:r>
          </a:p>
          <a:p>
            <a:pPr algn="ctr">
              <a:lnSpc>
                <a:spcPts val="3150"/>
              </a:lnSpc>
            </a:pPr>
            <a:r>
              <a:rPr lang="en-US" sz="2100">
                <a:solidFill>
                  <a:srgbClr val="242023"/>
                </a:solidFill>
                <a:latin typeface="Montserrat"/>
                <a:ea typeface="Montserrat"/>
                <a:cs typeface="Montserrat"/>
                <a:sym typeface="Montserrat"/>
              </a:rPr>
              <a:t>NGOs and schools promoting mental wellness</a:t>
            </a:r>
          </a:p>
          <a:p>
            <a:pPr algn="ctr">
              <a:lnSpc>
                <a:spcPts val="315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5672098"/>
            <a:ext cx="4905369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5057775" y="5672098"/>
            <a:ext cx="4905375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106025" y="5672098"/>
            <a:ext cx="4905375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15173325" y="5672098"/>
            <a:ext cx="3114675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99670" y="6086899"/>
            <a:ext cx="4815230" cy="3075728"/>
          </a:xfrm>
          <a:custGeom>
            <a:avLst/>
            <a:gdLst/>
            <a:ahLst/>
            <a:cxnLst/>
            <a:rect r="r" b="b" t="t" l="l"/>
            <a:pathLst>
              <a:path h="3075728" w="4815230">
                <a:moveTo>
                  <a:pt x="0" y="0"/>
                </a:moveTo>
                <a:lnTo>
                  <a:pt x="4815230" y="0"/>
                </a:lnTo>
                <a:lnTo>
                  <a:pt x="4815230" y="3075728"/>
                </a:lnTo>
                <a:lnTo>
                  <a:pt x="0" y="30757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465858" y="6180177"/>
            <a:ext cx="4905375" cy="3078123"/>
          </a:xfrm>
          <a:custGeom>
            <a:avLst/>
            <a:gdLst/>
            <a:ahLst/>
            <a:cxnLst/>
            <a:rect r="r" b="b" t="t" l="l"/>
            <a:pathLst>
              <a:path h="3078123" w="4905375">
                <a:moveTo>
                  <a:pt x="0" y="0"/>
                </a:moveTo>
                <a:lnTo>
                  <a:pt x="4905375" y="0"/>
                </a:lnTo>
                <a:lnTo>
                  <a:pt x="4905375" y="3078123"/>
                </a:lnTo>
                <a:lnTo>
                  <a:pt x="0" y="30781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483163" y="6443200"/>
            <a:ext cx="4599454" cy="2719427"/>
          </a:xfrm>
          <a:custGeom>
            <a:avLst/>
            <a:gdLst/>
            <a:ahLst/>
            <a:cxnLst/>
            <a:rect r="r" b="b" t="t" l="l"/>
            <a:pathLst>
              <a:path h="2719427" w="4599454">
                <a:moveTo>
                  <a:pt x="0" y="0"/>
                </a:moveTo>
                <a:lnTo>
                  <a:pt x="4599454" y="0"/>
                </a:lnTo>
                <a:lnTo>
                  <a:pt x="4599454" y="2719427"/>
                </a:lnTo>
                <a:lnTo>
                  <a:pt x="0" y="27194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590383" y="5067724"/>
            <a:ext cx="3840158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b="true" sz="24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CHATBOT FEATURE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33167" y="5153025"/>
            <a:ext cx="3840158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b="true" sz="24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ARTICLES FEATURE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0867" y="5067724"/>
            <a:ext cx="3803641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b="true" sz="24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HOME FEATURE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4227" y="1617864"/>
            <a:ext cx="7484138" cy="1564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16"/>
              </a:lnSpc>
            </a:pPr>
            <a:r>
              <a:rPr lang="en-US" b="true" sz="4512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OUR PRODUCT/FEATURES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555067" y="850840"/>
            <a:ext cx="7959284" cy="4003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5788" indent="-252894" lvl="1">
              <a:lnSpc>
                <a:spcPts val="3514"/>
              </a:lnSpc>
              <a:buFont typeface="Arial"/>
              <a:buChar char="•"/>
            </a:pPr>
            <a:r>
              <a:rPr lang="en-US" sz="2342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AI-powered empathy: NLP-driven responses tailored to emotions</a:t>
            </a:r>
          </a:p>
          <a:p>
            <a:pPr algn="l" marL="505788" indent="-252894" lvl="1">
              <a:lnSpc>
                <a:spcPts val="3514"/>
              </a:lnSpc>
              <a:buFont typeface="Arial"/>
              <a:buChar char="•"/>
            </a:pPr>
            <a:r>
              <a:rPr lang="en-US" sz="2342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Anonymous and stigma-free: No sign-up required</a:t>
            </a:r>
          </a:p>
          <a:p>
            <a:pPr algn="l" marL="505788" indent="-252894" lvl="1">
              <a:lnSpc>
                <a:spcPts val="3514"/>
              </a:lnSpc>
              <a:buFont typeface="Arial"/>
              <a:buChar char="•"/>
            </a:pPr>
            <a:r>
              <a:rPr lang="en-US" sz="2342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Accessible UI: Clean, mobile-friendly design</a:t>
            </a:r>
          </a:p>
          <a:p>
            <a:pPr algn="l" marL="505788" indent="-252894" lvl="1">
              <a:lnSpc>
                <a:spcPts val="3514"/>
              </a:lnSpc>
              <a:buFont typeface="Arial"/>
              <a:buChar char="•"/>
            </a:pPr>
            <a:r>
              <a:rPr lang="en-US" sz="2342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SDG-Based Framework: Informed by UN mental health priorities</a:t>
            </a:r>
          </a:p>
          <a:p>
            <a:pPr algn="l" marL="505788" indent="-252894" lvl="1">
              <a:lnSpc>
                <a:spcPts val="3514"/>
              </a:lnSpc>
              <a:buFont typeface="Arial"/>
              <a:buChar char="•"/>
            </a:pPr>
            <a:r>
              <a:rPr lang="en-US" sz="2342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Customizable prompts: From stress and anxiety to daily motivation</a:t>
            </a:r>
          </a:p>
          <a:p>
            <a:pPr algn="l">
              <a:lnSpc>
                <a:spcPts val="3514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1608435" y="1689557"/>
            <a:ext cx="1418771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608435" y="3338335"/>
            <a:ext cx="1418771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1472212" y="4730793"/>
            <a:ext cx="1418771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1472212" y="6615703"/>
            <a:ext cx="1418771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7821058" y="862649"/>
            <a:ext cx="3218421" cy="2144273"/>
          </a:xfrm>
          <a:custGeom>
            <a:avLst/>
            <a:gdLst/>
            <a:ahLst/>
            <a:cxnLst/>
            <a:rect r="r" b="b" t="t" l="l"/>
            <a:pathLst>
              <a:path h="2144273" w="3218421">
                <a:moveTo>
                  <a:pt x="0" y="0"/>
                </a:moveTo>
                <a:lnTo>
                  <a:pt x="3218420" y="0"/>
                </a:lnTo>
                <a:lnTo>
                  <a:pt x="3218420" y="2144273"/>
                </a:lnTo>
                <a:lnTo>
                  <a:pt x="0" y="21442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821058" y="3362965"/>
            <a:ext cx="3218421" cy="2735658"/>
          </a:xfrm>
          <a:custGeom>
            <a:avLst/>
            <a:gdLst/>
            <a:ahLst/>
            <a:cxnLst/>
            <a:rect r="r" b="b" t="t" l="l"/>
            <a:pathLst>
              <a:path h="2735658" w="3218421">
                <a:moveTo>
                  <a:pt x="0" y="0"/>
                </a:moveTo>
                <a:lnTo>
                  <a:pt x="3218420" y="0"/>
                </a:lnTo>
                <a:lnTo>
                  <a:pt x="3218420" y="2735657"/>
                </a:lnTo>
                <a:lnTo>
                  <a:pt x="0" y="27356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752370" y="6451047"/>
            <a:ext cx="3355795" cy="2715153"/>
          </a:xfrm>
          <a:custGeom>
            <a:avLst/>
            <a:gdLst/>
            <a:ahLst/>
            <a:cxnLst/>
            <a:rect r="r" b="b" t="t" l="l"/>
            <a:pathLst>
              <a:path h="2715153" w="3355795">
                <a:moveTo>
                  <a:pt x="0" y="0"/>
                </a:moveTo>
                <a:lnTo>
                  <a:pt x="3355795" y="0"/>
                </a:lnTo>
                <a:lnTo>
                  <a:pt x="3355795" y="2715154"/>
                </a:lnTo>
                <a:lnTo>
                  <a:pt x="0" y="27151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21439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897071" y="3446683"/>
            <a:ext cx="5224188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OUR SOLUTION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97071" y="4452575"/>
            <a:ext cx="4156864" cy="2139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49"/>
              </a:lnSpc>
            </a:pPr>
            <a:r>
              <a:rPr lang="en-US" sz="3099" b="true">
                <a:solidFill>
                  <a:srgbClr val="60606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“A pocket-sized companion for mental wellness.”</a:t>
            </a:r>
          </a:p>
          <a:p>
            <a:pPr algn="l">
              <a:lnSpc>
                <a:spcPts val="315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1294350" y="2232070"/>
            <a:ext cx="4504178" cy="77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Offers empathetic, judgment-free conversations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294350" y="3617151"/>
            <a:ext cx="4655860" cy="801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6"/>
              </a:lnSpc>
            </a:pPr>
            <a:r>
              <a:rPr lang="en-US" sz="217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Shares wellness tips, grounding exercises, and affirmations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370191" y="5211806"/>
            <a:ext cx="4504178" cy="77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Connects users to mental health resources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370191" y="6972891"/>
            <a:ext cx="4504178" cy="77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Operates 24/7 — private, stigma-free, and accessible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472212" y="698005"/>
            <a:ext cx="4504178" cy="77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 i="true">
                <a:solidFill>
                  <a:srgbClr val="99B83C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MindWise Bot is a friendly AI chatbot that: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786928" y="434977"/>
            <a:ext cx="7417278" cy="4069718"/>
          </a:xfrm>
          <a:custGeom>
            <a:avLst/>
            <a:gdLst/>
            <a:ahLst/>
            <a:cxnLst/>
            <a:rect r="r" b="b" t="t" l="l"/>
            <a:pathLst>
              <a:path h="4069718" w="7417278">
                <a:moveTo>
                  <a:pt x="0" y="0"/>
                </a:moveTo>
                <a:lnTo>
                  <a:pt x="7417277" y="0"/>
                </a:lnTo>
                <a:lnTo>
                  <a:pt x="7417277" y="4069718"/>
                </a:lnTo>
                <a:lnTo>
                  <a:pt x="0" y="40697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555" t="0" r="-8555" b="-2024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786928" y="5451012"/>
            <a:ext cx="7417278" cy="4206860"/>
          </a:xfrm>
          <a:custGeom>
            <a:avLst/>
            <a:gdLst/>
            <a:ahLst/>
            <a:cxnLst/>
            <a:rect r="r" b="b" t="t" l="l"/>
            <a:pathLst>
              <a:path h="4206860" w="7417278">
                <a:moveTo>
                  <a:pt x="0" y="0"/>
                </a:moveTo>
                <a:lnTo>
                  <a:pt x="7417277" y="0"/>
                </a:lnTo>
                <a:lnTo>
                  <a:pt x="7417277" y="4206861"/>
                </a:lnTo>
                <a:lnTo>
                  <a:pt x="0" y="42068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734" r="0" b="-8734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82835" y="3128139"/>
            <a:ext cx="5280035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IMPACT GOALS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82835" y="4328724"/>
            <a:ext cx="4791568" cy="3577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By 2030, we aim to: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each 1M+ users globally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Serve as a bridge to real-time mental health services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Reduce stigma through open dialogue</a:t>
            </a:r>
          </a:p>
          <a:p>
            <a:pPr algn="l" marL="453390" indent="-226695" lvl="1">
              <a:lnSpc>
                <a:spcPts val="3150"/>
              </a:lnSpc>
              <a:buFont typeface="Arial"/>
              <a:buChar char="•"/>
            </a:pPr>
            <a:r>
              <a:rPr lang="en-US" sz="2100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Support SDG 3 implementation in underserved areas</a:t>
            </a:r>
          </a:p>
          <a:p>
            <a:pPr algn="l">
              <a:lnSpc>
                <a:spcPts val="315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7534" t="0" r="7534" b="0"/>
          <a:stretch>
            <a:fillRect/>
          </a:stretch>
        </p:blipFill>
        <p:spPr>
          <a:xfrm flipH="false" flipV="false" rot="0">
            <a:off x="7686266" y="2324647"/>
            <a:ext cx="10350830" cy="507800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897071" y="3311625"/>
            <a:ext cx="5935355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b="true" sz="4800">
                <a:solidFill>
                  <a:srgbClr val="1D1D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TRACTION/DEMO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06503" y="4187676"/>
            <a:ext cx="6979763" cy="3483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2"/>
              </a:lnSpc>
            </a:pPr>
          </a:p>
          <a:p>
            <a:pPr algn="l" marL="498331" indent="-249165" lvl="1">
              <a:lnSpc>
                <a:spcPts val="3462"/>
              </a:lnSpc>
              <a:buFont typeface="Arial"/>
              <a:buChar char="•"/>
            </a:pPr>
            <a:r>
              <a:rPr lang="en-US" sz="2308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Launched MVP at [Netlify Link]</a:t>
            </a:r>
          </a:p>
          <a:p>
            <a:pPr algn="l" marL="498331" indent="-249165" lvl="1">
              <a:lnSpc>
                <a:spcPts val="3462"/>
              </a:lnSpc>
              <a:buFont typeface="Arial"/>
              <a:buChar char="•"/>
            </a:pPr>
            <a:r>
              <a:rPr lang="en-US" sz="2308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Functional chatbot with scalable potential</a:t>
            </a:r>
          </a:p>
          <a:p>
            <a:pPr algn="l" marL="498331" indent="-249165" lvl="1">
              <a:lnSpc>
                <a:spcPts val="3462"/>
              </a:lnSpc>
              <a:buFont typeface="Arial"/>
              <a:buChar char="•"/>
            </a:pPr>
            <a:r>
              <a:rPr lang="en-US" sz="2308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Positive feedback from [early testers, schools, organizations]</a:t>
            </a:r>
          </a:p>
          <a:p>
            <a:pPr algn="l">
              <a:lnSpc>
                <a:spcPts val="3462"/>
              </a:lnSpc>
            </a:pPr>
            <a:r>
              <a:rPr lang="en-US" sz="2308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Demo: 🔗 </a:t>
            </a:r>
            <a:r>
              <a:rPr lang="en-US" sz="2308">
                <a:solidFill>
                  <a:srgbClr val="606060"/>
                </a:solidFill>
                <a:latin typeface="Montserrat"/>
                <a:ea typeface="Montserrat"/>
                <a:cs typeface="Montserrat"/>
                <a:sym typeface="Montserrat"/>
              </a:rPr>
              <a:t>https://meek-sopapillas-653fbe.netlify.app/</a:t>
            </a:r>
          </a:p>
          <a:p>
            <a:pPr algn="l">
              <a:lnSpc>
                <a:spcPts val="3462"/>
              </a:lnSpc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DAGtxn1xoJ0</dc:identifier>
  <dcterms:modified xsi:type="dcterms:W3CDTF">2011-08-01T06:04:30Z</dcterms:modified>
  <cp:revision>1</cp:revision>
  <dc:title>group 28 AI FOR SOFTWARE ENGINEERING</dc:title>
</cp:coreProperties>
</file>

<file path=docProps/thumbnail.jpeg>
</file>